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47" r:id="rId6"/>
    <p:sldId id="546" r:id="rId7"/>
    <p:sldId id="553" r:id="rId8"/>
    <p:sldId id="555" r:id="rId9"/>
    <p:sldId id="556" r:id="rId10"/>
    <p:sldId id="551" r:id="rId11"/>
    <p:sldId id="558" r:id="rId12"/>
    <p:sldId id="557" r:id="rId13"/>
    <p:sldId id="561" r:id="rId14"/>
    <p:sldId id="563" r:id="rId15"/>
    <p:sldId id="559" r:id="rId16"/>
    <p:sldId id="565" r:id="rId17"/>
    <p:sldId id="564" r:id="rId18"/>
    <p:sldId id="566" r:id="rId19"/>
    <p:sldId id="568" r:id="rId20"/>
    <p:sldId id="569" r:id="rId21"/>
    <p:sldId id="570" r:id="rId22"/>
    <p:sldId id="567" r:id="rId23"/>
    <p:sldId id="548" r:id="rId24"/>
    <p:sldId id="549" r:id="rId25"/>
    <p:sldId id="571" r:id="rId26"/>
    <p:sldId id="572" r:id="rId27"/>
    <p:sldId id="505" r:id="rId28"/>
    <p:sldId id="503" r:id="rId29"/>
    <p:sldId id="544" r:id="rId30"/>
    <p:sldId id="352" r:id="rId31"/>
    <p:sldId id="545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Routing Basics" id="{2095E350-92CA-4231-B28D-CE118D297DCD}">
          <p14:sldIdLst>
            <p14:sldId id="547"/>
            <p14:sldId id="546"/>
            <p14:sldId id="553"/>
            <p14:sldId id="555"/>
          </p14:sldIdLst>
        </p14:section>
        <p14:section name="Sammy.js Overview" id="{B750C5BC-A534-4BA3-894A-CE3686CFD885}">
          <p14:sldIdLst>
            <p14:sldId id="556"/>
            <p14:sldId id="551"/>
            <p14:sldId id="558"/>
            <p14:sldId id="557"/>
            <p14:sldId id="561"/>
            <p14:sldId id="563"/>
            <p14:sldId id="559"/>
            <p14:sldId id="565"/>
            <p14:sldId id="564"/>
            <p14:sldId id="566"/>
            <p14:sldId id="568"/>
            <p14:sldId id="569"/>
            <p14:sldId id="570"/>
            <p14:sldId id="567"/>
          </p14:sldIdLst>
        </p14:section>
        <p14:section name="Programming Patterns" id="{2FA233FB-3EA0-4DD4-ADFA-DB1191D9DDB6}">
          <p14:sldIdLst>
            <p14:sldId id="548"/>
            <p14:sldId id="549"/>
            <p14:sldId id="571"/>
            <p14:sldId id="572"/>
          </p14:sldIdLst>
        </p14:section>
        <p14:section name="Conclusion" id="{43BD757C-5017-47D2-98A9-4D861095A3BB}">
          <p14:sldIdLst>
            <p14:sldId id="505"/>
            <p14:sldId id="503"/>
            <p14:sldId id="544"/>
            <p14:sldId id="352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FFFFF"/>
    <a:srgbClr val="00B0F0"/>
    <a:srgbClr val="FBEEDC"/>
    <a:srgbClr val="E85C0E"/>
    <a:srgbClr val="F8DC9E"/>
    <a:srgbClr val="FBEEC9"/>
    <a:srgbClr val="603A14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476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3/31/2018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6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5176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25176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ammyjs.org/downloa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ammyjs.org/docs/api/0.7.4/all#Sammy.OAuth2" TargetMode="External"/><Relationship Id="rId2" Type="http://schemas.openxmlformats.org/officeDocument/2006/relationships/hyperlink" Target="sammyjs.org/docs/api/0.7.4/all#Sammy.Sess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Routing and Patterns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374578"/>
          </a:xfrm>
        </p:spPr>
        <p:txBody>
          <a:bodyPr>
            <a:normAutofit/>
          </a:bodyPr>
          <a:lstStyle/>
          <a:p>
            <a:r>
              <a:rPr lang="en-US" noProof="1"/>
              <a:t>Browser Routing</a:t>
            </a:r>
            <a:endParaRPr lang="en-US" dirty="0"/>
          </a:p>
          <a:p>
            <a:r>
              <a:rPr lang="en-US" dirty="0"/>
              <a:t>Design Patterns in JS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4319" y="3821087"/>
            <a:ext cx="122123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Routing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17269" y="4914705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973" y="4243537"/>
            <a:ext cx="914400" cy="11235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142" y="3605280"/>
            <a:ext cx="914400" cy="1123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2328" y="4130696"/>
            <a:ext cx="914400" cy="11235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272" y="4740187"/>
            <a:ext cx="914400" cy="11235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575" y="4555850"/>
            <a:ext cx="914400" cy="1123545"/>
          </a:xfrm>
          <a:prstGeom prst="rect">
            <a:avLst/>
          </a:prstGeom>
        </p:spPr>
      </p:pic>
      <p:sp>
        <p:nvSpPr>
          <p:cNvPr id="23" name="Rectangle: Rounded Corners 22"/>
          <p:cNvSpPr/>
          <p:nvPr/>
        </p:nvSpPr>
        <p:spPr>
          <a:xfrm>
            <a:off x="7847012" y="4057654"/>
            <a:ext cx="3810000" cy="1495310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0" t="-5710" r="-9230" b="-5710"/>
          <a:stretch/>
        </p:blipFill>
        <p:spPr>
          <a:xfrm>
            <a:off x="8217429" y="4195220"/>
            <a:ext cx="3069167" cy="1220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Sammy</a:t>
            </a:r>
            <a:r>
              <a:rPr lang="en-US" dirty="0"/>
              <a:t> using WebStorm's terminal</a:t>
            </a:r>
          </a:p>
          <a:p>
            <a:pPr>
              <a:spcBef>
                <a:spcPts val="72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sammyjs.org</a:t>
            </a:r>
            <a:endParaRPr lang="en-US" dirty="0"/>
          </a:p>
          <a:p>
            <a:r>
              <a:rPr lang="en-US" dirty="0"/>
              <a:t>Browser builds will be located in:</a:t>
            </a:r>
          </a:p>
          <a:p>
            <a:pPr>
              <a:spcBef>
                <a:spcPts val="7200"/>
              </a:spcBef>
            </a:pPr>
            <a:r>
              <a:rPr lang="en-US" dirty="0"/>
              <a:t>Sammy requires jQuery to work!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55612" y="19812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sammy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43600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55612" y="41910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node_modules/sammy/lib/</a:t>
            </a:r>
          </a:p>
        </p:txBody>
      </p:sp>
    </p:spTree>
    <p:extLst>
      <p:ext uri="{BB962C8B-B14F-4D97-AF65-F5344CB8AC3E}">
        <p14:creationId xmlns:p14="http://schemas.microsoft.com/office/powerpoint/2010/main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Sammy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4813" y="1030186"/>
            <a:ext cx="8839200" cy="5523014"/>
            <a:chOff x="1674813" y="1030186"/>
            <a:chExt cx="8839200" cy="552301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674813" y="1483369"/>
              <a:ext cx="8839200" cy="5069831"/>
            </a:xfrm>
            <a:prstGeom prst="rect">
              <a:avLst/>
            </a:prstGeom>
            <a:solidFill>
              <a:srgbClr val="F3CD60">
                <a:alpha val="15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&lt;!DOCTYPE html&gt;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&lt;head&gt;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&lt;meta charset="UTF-8"&gt;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&lt;title&gt;Hello Sammy&lt;/title&gt;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sz="2000" b="1" i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&lt;!-- Include jQuery and Sammy distributions --&gt;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&lt;/head&gt;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&lt;body&gt;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&lt;header&gt;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&lt;h1&gt;Hello Sammy&lt;/h1&gt;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</a:t>
              </a:r>
              <a:r>
                <a:rPr lang="en-US" sz="2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="</a:t>
              </a:r>
              <a:r>
                <a:rPr lang="en-US" sz="2000" b="1" noProof="1" smtClean="0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#/</a:t>
              </a:r>
              <a:r>
                <a:rPr lang="en-US" sz="2000" b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index.html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"&gt;Home&lt;/a&gt;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</a:t>
              </a:r>
              <a:r>
                <a:rPr lang="en-US" sz="2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="</a:t>
              </a:r>
              <a:r>
                <a:rPr lang="en-US" sz="2000" b="1" noProof="1" smtClean="0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#/</a:t>
              </a:r>
              <a:r>
                <a:rPr lang="en-US" sz="2000" b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about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"&gt;About&lt;/a&gt;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</a:t>
              </a:r>
              <a:r>
                <a:rPr lang="en-US" sz="2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="</a:t>
              </a:r>
              <a:r>
                <a:rPr lang="en-US" sz="2000" b="1" noProof="1" smtClean="0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#/</a:t>
              </a:r>
              <a:r>
                <a:rPr lang="en-US" sz="2000" b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contact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"&gt;Contact&lt;/a&gt;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&lt;/header&gt;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&lt;div 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id="main"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&gt;&lt;/div&gt;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&lt;/body&gt;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&lt;/html&gt;</a:t>
              </a: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674813" y="1030186"/>
              <a:ext cx="8839200" cy="45318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index.html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Sammy (2)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2" y="1600200"/>
            <a:ext cx="8839202" cy="4823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#/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index.html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('&lt;h2&gt;Home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this.get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#/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about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('&lt;h2&gt;About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this.get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'#/contact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('&lt;h2&gt;Contact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app.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3" y="1147017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39516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Sammy instance to initialize your application</a:t>
            </a:r>
          </a:p>
          <a:p>
            <a:pPr>
              <a:spcBef>
                <a:spcPts val="22800"/>
              </a:spcBef>
            </a:pPr>
            <a:r>
              <a:rPr lang="en-US" dirty="0"/>
              <a:t>You may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apps </a:t>
            </a:r>
            <a:r>
              <a:rPr lang="en-US" dirty="0"/>
              <a:t>running</a:t>
            </a:r>
          </a:p>
          <a:p>
            <a:r>
              <a:rPr lang="en-US" dirty="0"/>
              <a:t>Each selector can only hold one app</a:t>
            </a:r>
          </a:p>
          <a:p>
            <a:pPr lvl="1"/>
            <a:r>
              <a:rPr lang="en-US" dirty="0"/>
              <a:t>If you refer to it again,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extends the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Initialization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41512" y="2673631"/>
            <a:ext cx="8305800" cy="1776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Define routes and other logic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app.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Activate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08212" y="1828800"/>
            <a:ext cx="2593687" cy="578882"/>
          </a:xfrm>
          <a:prstGeom prst="wedgeRoundRectCallout">
            <a:avLst>
              <a:gd name="adj1" fmla="val 35412"/>
              <a:gd name="adj2" fmla="val 1130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 library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180012" y="1828800"/>
            <a:ext cx="3059874" cy="578882"/>
          </a:xfrm>
          <a:prstGeom prst="wedgeRoundRectCallout">
            <a:avLst>
              <a:gd name="adj1" fmla="val -35059"/>
              <a:gd name="adj2" fmla="val 116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selector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44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building block </a:t>
            </a:r>
            <a:r>
              <a:rPr lang="en-US" dirty="0"/>
              <a:t>of Sammy is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route</a:t>
            </a:r>
          </a:p>
          <a:p>
            <a:pPr lvl="1"/>
            <a:r>
              <a:rPr lang="en-US" dirty="0"/>
              <a:t>Defined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(URI)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Place this block inside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Sammy initializer</a:t>
            </a:r>
            <a:r>
              <a:rPr lang="en-US" dirty="0"/>
              <a:t>:</a:t>
            </a:r>
          </a:p>
          <a:p>
            <a:pPr>
              <a:spcBef>
                <a:spcPts val="18000"/>
              </a:spcBef>
            </a:pPr>
            <a:r>
              <a:rPr lang="en-US" dirty="0"/>
              <a:t>A note on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: it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router object</a:t>
            </a:r>
            <a:r>
              <a:rPr lang="en-US" dirty="0"/>
              <a:t>, but may not work correctly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Routes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4038600"/>
            <a:ext cx="8839202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this.route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about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('&lt;h2&gt;Contact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738204" y="3231118"/>
            <a:ext cx="2747807" cy="578882"/>
          </a:xfrm>
          <a:prstGeom prst="wedgeRoundRectCallout">
            <a:avLst>
              <a:gd name="adj1" fmla="val 33646"/>
              <a:gd name="adj2" fmla="val 1104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Method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912697" y="3231118"/>
            <a:ext cx="2705715" cy="578882"/>
          </a:xfrm>
          <a:prstGeom prst="wedgeRoundRectCallout">
            <a:avLst>
              <a:gd name="adj1" fmla="val -30149"/>
              <a:gd name="adj2" fmla="val 106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address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82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method has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dirty="0"/>
              <a:t> for shorter code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Aliases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46214" y="2133600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catalog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loadBooks)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46214" y="3186102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'#/login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userLogin)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446214" y="4238604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'#/catalog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/:bookId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updateBook)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46214" y="5291107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'#/catalog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/:bookId',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deleteBook)</a:t>
            </a:r>
          </a:p>
        </p:txBody>
      </p:sp>
    </p:spTree>
    <p:extLst>
      <p:ext uri="{BB962C8B-B14F-4D97-AF65-F5344CB8AC3E}">
        <p14:creationId xmlns:p14="http://schemas.microsoft.com/office/powerpoint/2010/main" val="311698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allow for dynamic routes</a:t>
            </a:r>
          </a:p>
          <a:p>
            <a:pPr lvl="1"/>
            <a:r>
              <a:rPr lang="en-US" dirty="0"/>
              <a:t>E.g. products in a catalog will load the same page</a:t>
            </a:r>
          </a:p>
          <a:p>
            <a:pPr>
              <a:spcBef>
                <a:spcPts val="26400"/>
              </a:spcBef>
            </a:pPr>
            <a:r>
              <a:rPr lang="en-US" dirty="0"/>
              <a:t>You can get the whole path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this.path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Parameters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462036"/>
            <a:ext cx="8839202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'#/catalog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:productId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context.params.productId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457969" y="2667000"/>
            <a:ext cx="3039287" cy="578882"/>
          </a:xfrm>
          <a:prstGeom prst="wedgeRoundRectCallout">
            <a:avLst>
              <a:gd name="adj1" fmla="val 25545"/>
              <a:gd name="adj2" fmla="val 108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256212" y="4953000"/>
            <a:ext cx="3895023" cy="578882"/>
          </a:xfrm>
          <a:prstGeom prst="wedgeRoundRectCallout">
            <a:avLst>
              <a:gd name="adj1" fmla="val -38918"/>
              <a:gd name="adj2" fmla="val -1576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passed in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261230" y="2667000"/>
            <a:ext cx="2924279" cy="578882"/>
          </a:xfrm>
          <a:prstGeom prst="wedgeRoundRectCallout">
            <a:avLst>
              <a:gd name="adj1" fmla="val -29887"/>
              <a:gd name="adj2" fmla="val 106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7045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Forms</a:t>
            </a:r>
            <a:r>
              <a:rPr lang="en-US" dirty="0"/>
              <a:t> inside the main element are automatically handled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Forms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74813" y="2786000"/>
            <a:ext cx="8839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User: &lt;input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Pass: &lt;input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type="password"&gt;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 value="Login"&gt;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674812" y="4778066"/>
            <a:ext cx="8839202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post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context.params.pass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451199" y="1920387"/>
            <a:ext cx="2705715" cy="578882"/>
          </a:xfrm>
          <a:prstGeom prst="wedgeRoundRectCallout">
            <a:avLst>
              <a:gd name="adj1" fmla="val 28617"/>
              <a:gd name="adj2" fmla="val 118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6323012" y="1920387"/>
            <a:ext cx="2726564" cy="578882"/>
          </a:xfrm>
          <a:prstGeom prst="wedgeRoundRectCallout">
            <a:avLst>
              <a:gd name="adj1" fmla="val -28825"/>
              <a:gd name="adj2" fmla="val 1160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283662" y="5252462"/>
            <a:ext cx="2992350" cy="578882"/>
          </a:xfrm>
          <a:prstGeom prst="wedgeRoundRectCallout">
            <a:avLst>
              <a:gd name="adj1" fmla="val -66328"/>
              <a:gd name="adj2" fmla="val -20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 of inputs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98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include the Handlebars source in your HTML</a:t>
            </a:r>
          </a:p>
          <a:p>
            <a:r>
              <a:rPr lang="en-US" dirty="0"/>
              <a:t>Include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sammy.handlebars.js</a:t>
            </a:r>
            <a:r>
              <a:rPr lang="en-US" dirty="0"/>
              <a:t> (found under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lib/plugins</a:t>
            </a:r>
            <a:r>
              <a:rPr lang="en-US" dirty="0"/>
              <a:t>)</a:t>
            </a:r>
          </a:p>
          <a:p>
            <a:r>
              <a:rPr lang="en-US" dirty="0"/>
              <a:t>Load the plugin inside a Sammy initializer:</a:t>
            </a:r>
          </a:p>
          <a:p>
            <a:pPr>
              <a:spcBef>
                <a:spcPts val="198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RenderContext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render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partial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785847"/>
            <a:ext cx="883920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('Handlebars',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'hbs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944921" y="4602718"/>
            <a:ext cx="4045091" cy="578882"/>
          </a:xfrm>
          <a:prstGeom prst="wedgeRoundRectCallout">
            <a:avLst>
              <a:gd name="adj1" fmla="val -23480"/>
              <a:gd name="adj2" fmla="val -1137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 file extension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79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3" y="1443783"/>
            <a:ext cx="88392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&lt;p&gt;Hello,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}}!&lt;/p&gt;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3" y="990600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greeting.hbs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3" y="3007607"/>
            <a:ext cx="8839200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('Handlebars',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'hbs');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this.get('#/hello/:name',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'Hello!'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this.params.name;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'greeting.hbs');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app.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74813" y="2554444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180012" y="5562600"/>
            <a:ext cx="5115053" cy="578882"/>
          </a:xfrm>
          <a:prstGeom prst="wedgeRoundRectCallout">
            <a:avLst>
              <a:gd name="adj1" fmla="val -41628"/>
              <a:gd name="adj2" fmla="val -94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template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55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5368696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Routing Concepts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Router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Sammy.js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Design Patterns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6885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74" y="16387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09" y="4182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233381" y="15165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a list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partial templates </a:t>
            </a:r>
            <a:r>
              <a:rPr lang="en-US" dirty="0"/>
              <a:t>(inside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  <a:r>
              <a:rPr lang="en-US" dirty="0"/>
              <a:t> definition):</a:t>
            </a:r>
          </a:p>
          <a:p>
            <a:pPr>
              <a:spcBef>
                <a:spcPts val="270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callback</a:t>
            </a:r>
            <a:r>
              <a:rPr lang="en-US" dirty="0"/>
              <a:t> will be executed once all partials are loaded</a:t>
            </a:r>
          </a:p>
          <a:p>
            <a:r>
              <a:rPr lang="en-US" dirty="0"/>
              <a:t>Templates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cached</a:t>
            </a:r>
            <a:r>
              <a:rPr lang="en-US" dirty="0"/>
              <a:t> – there's no need to manually cache them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Handlebars (2)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3" y="1929139"/>
            <a:ext cx="88392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loadPartials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firstPartial: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'path-to/first.hbs',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secondPartial: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'path-to/second.hbs',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thirdPartial: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'path-to/third.hbs'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(function(context)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console.log(context.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'pageTemplate.hbs');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Redirect</a:t>
            </a:r>
          </a:p>
          <a:p>
            <a:pPr>
              <a:spcBef>
                <a:spcPts val="6600"/>
              </a:spcBef>
            </a:pPr>
            <a:r>
              <a:rPr lang="en-US" sz="3200" dirty="0"/>
              <a:t>Custom events</a:t>
            </a:r>
          </a:p>
          <a:p>
            <a:pPr>
              <a:spcBef>
                <a:spcPts val="13800"/>
              </a:spcBef>
            </a:pPr>
            <a:r>
              <a:rPr lang="en-US" sz="3200" dirty="0"/>
              <a:t>Useful plugins (found under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lib/plugins</a:t>
            </a:r>
            <a:r>
              <a:rPr lang="en-US" sz="3200" dirty="0"/>
              <a:t>):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 action="ppaction://hlinkfile"/>
              </a:rPr>
              <a:t>Storage and Session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3"/>
              </a:rPr>
              <a:t>OAuth2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270199"/>
            <a:ext cx="8839202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Register event handler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bind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event-name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eventHandlerFunction);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Raise event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trigger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'event-name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data);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2" y="1829841"/>
            <a:ext cx="8839202" cy="760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redirect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('#/other/route');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redirect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('#', 'other', 'route');</a:t>
            </a:r>
          </a:p>
        </p:txBody>
      </p:sp>
    </p:spTree>
    <p:extLst>
      <p:ext uri="{BB962C8B-B14F-4D97-AF65-F5344CB8AC3E}">
        <p14:creationId xmlns:p14="http://schemas.microsoft.com/office/powerpoint/2010/main" val="372304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Patterns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Organizing Your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793" y="1066800"/>
            <a:ext cx="5643238" cy="37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Design Patterns </a:t>
            </a:r>
            <a:r>
              <a:rPr lang="en-US" sz="3600" dirty="0"/>
              <a:t>are general approaches to solving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commonly occurring</a:t>
            </a:r>
            <a:r>
              <a:rPr lang="en-US" sz="3600" dirty="0"/>
              <a:t> problems</a:t>
            </a:r>
          </a:p>
          <a:p>
            <a:r>
              <a:rPr lang="en-US" sz="3600" dirty="0"/>
              <a:t>They provide:</a:t>
            </a:r>
          </a:p>
          <a:p>
            <a:pPr lvl="1"/>
            <a:r>
              <a:rPr lang="en-US" sz="3600" dirty="0"/>
              <a:t>tested,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proven</a:t>
            </a:r>
            <a:r>
              <a:rPr lang="en-US" sz="3600" dirty="0"/>
              <a:t> programming paradigms</a:t>
            </a:r>
          </a:p>
          <a:p>
            <a:pPr lvl="1"/>
            <a:r>
              <a:rPr lang="en-US" sz="3600" dirty="0"/>
              <a:t>guidelines to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organizing</a:t>
            </a:r>
            <a:r>
              <a:rPr lang="en-US" sz="3600" dirty="0"/>
              <a:t> our code</a:t>
            </a:r>
          </a:p>
          <a:p>
            <a:pPr lvl="1"/>
            <a:r>
              <a:rPr lang="en-US" sz="3600" dirty="0"/>
              <a:t>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common vocabulary </a:t>
            </a:r>
            <a:r>
              <a:rPr lang="en-US" sz="3600" dirty="0"/>
              <a:t>between developers</a:t>
            </a:r>
          </a:p>
          <a:p>
            <a:r>
              <a:rPr lang="en-US" sz="3800" dirty="0"/>
              <a:t>Using a pattern may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3800" dirty="0"/>
              <a:t> complexity – misuse often creates more problems than it solves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4649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Splitting your code aims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 concerns </a:t>
            </a:r>
            <a:r>
              <a:rPr lang="en-US" dirty="0"/>
              <a:t>(only change the parts that need to be changed)</a:t>
            </a:r>
          </a:p>
          <a:p>
            <a:r>
              <a:rPr lang="en-US" dirty="0"/>
              <a:t>Sample code organization</a:t>
            </a:r>
          </a:p>
          <a:p>
            <a:pPr lvl="1"/>
            <a:r>
              <a:rPr lang="en-US" dirty="0"/>
              <a:t>Main script</a:t>
            </a:r>
          </a:p>
          <a:p>
            <a:pPr lvl="1"/>
            <a:r>
              <a:rPr lang="en-US" dirty="0"/>
              <a:t>Requester (Remote API)</a:t>
            </a:r>
          </a:p>
          <a:p>
            <a:pPr lvl="1"/>
            <a:r>
              <a:rPr lang="en-US" dirty="0"/>
              <a:t>Authenticator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r>
              <a:rPr lang="en-US" dirty="0"/>
              <a:t>View Controllers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Your Code</a:t>
            </a:r>
          </a:p>
        </p:txBody>
      </p:sp>
    </p:spTree>
    <p:extLst>
      <p:ext uri="{BB962C8B-B14F-4D97-AF65-F5344CB8AC3E}">
        <p14:creationId xmlns:p14="http://schemas.microsoft.com/office/powerpoint/2010/main" val="412710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Organizing Code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Routing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961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sz="3200" dirty="0"/>
              <a:t> allows SPAs to 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history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Sammy.js</a:t>
            </a:r>
            <a:r>
              <a:rPr lang="en-US" sz="3200" dirty="0"/>
              <a:t> is a simple routing library</a:t>
            </a:r>
          </a:p>
          <a:p>
            <a:pPr>
              <a:spcBef>
                <a:spcPts val="192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Modular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200" dirty="0"/>
              <a:t> is more maintainable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03381" y="2749956"/>
            <a:ext cx="6100631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('#main',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('index.html',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('&lt;h1&gt;Index Page&lt;/h1&gt;');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5800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noProof="1" smtClean="0"/>
              <a:t>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Concepts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Navigation for Single Page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58" y="914400"/>
            <a:ext cx="3354508" cy="3810000"/>
          </a:xfrm>
          <a:prstGeom prst="rect">
            <a:avLst/>
          </a:prstGeom>
          <a:effectLst>
            <a:glow rad="7366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5508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allows navigation,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without reloading </a:t>
            </a:r>
            <a:r>
              <a:rPr lang="en-US" dirty="0"/>
              <a:t>the page</a:t>
            </a:r>
          </a:p>
          <a:p>
            <a:r>
              <a:rPr lang="en-US" dirty="0"/>
              <a:t>It's a pivotal element of writing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Page Applications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Routing?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098183" y="2745841"/>
            <a:ext cx="3474132" cy="3180945"/>
            <a:chOff x="989013" y="2895600"/>
            <a:chExt cx="3474132" cy="31809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013" y="2895600"/>
              <a:ext cx="914400" cy="11235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013" y="4953000"/>
              <a:ext cx="914400" cy="11235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5012" y="2895600"/>
              <a:ext cx="914400" cy="112354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5012" y="4953000"/>
              <a:ext cx="914400" cy="1123545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>
              <a:stCxn id="14" idx="2"/>
              <a:endCxn id="15" idx="0"/>
            </p:cNvCxnSpPr>
            <p:nvPr/>
          </p:nvCxnSpPr>
          <p:spPr>
            <a:xfrm>
              <a:off x="1446213" y="4019145"/>
              <a:ext cx="0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>
              <a:off x="1903413" y="4019145"/>
              <a:ext cx="1142201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6" idx="1"/>
            </p:cNvCxnSpPr>
            <p:nvPr/>
          </p:nvCxnSpPr>
          <p:spPr>
            <a:xfrm>
              <a:off x="1903413" y="3457373"/>
              <a:ext cx="1371599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7" idx="0"/>
              <a:endCxn id="16" idx="2"/>
            </p:cNvCxnSpPr>
            <p:nvPr/>
          </p:nvCxnSpPr>
          <p:spPr>
            <a:xfrm flipV="1">
              <a:off x="3732212" y="4019145"/>
              <a:ext cx="0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146901" y="3057260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2811" y="4022516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66091" y="4303218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09146" y="4286017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670183" y="2745841"/>
            <a:ext cx="2474064" cy="3180945"/>
            <a:chOff x="5561013" y="2895600"/>
            <a:chExt cx="2474064" cy="3180945"/>
          </a:xfrm>
        </p:grpSpPr>
        <p:sp>
          <p:nvSpPr>
            <p:cNvPr id="35" name="Rectangle: Folded Corner 34"/>
            <p:cNvSpPr/>
            <p:nvPr/>
          </p:nvSpPr>
          <p:spPr>
            <a:xfrm rot="10800000">
              <a:off x="5561013" y="2895600"/>
              <a:ext cx="2474064" cy="3180945"/>
            </a:xfrm>
            <a:prstGeom prst="foldedCorner">
              <a:avLst>
                <a:gd name="adj" fmla="val 23538"/>
              </a:avLst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957599" y="3057260"/>
              <a:ext cx="1680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</a:t>
              </a:r>
              <a:endParaRPr lang="en-US" sz="20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09693" y="3657600"/>
              <a:ext cx="1981200" cy="765026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Router</a:t>
              </a: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99" y="2743200"/>
            <a:ext cx="1207113" cy="14082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579" y="4518488"/>
            <a:ext cx="1207113" cy="140829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99" y="4518488"/>
            <a:ext cx="1207113" cy="14082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57" y="4395300"/>
            <a:ext cx="1207113" cy="14082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579" y="2743200"/>
            <a:ext cx="1207113" cy="140829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76496" y="6106180"/>
            <a:ext cx="351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Standard Navigation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99212" y="6106180"/>
            <a:ext cx="409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Navigation using Routing</a:t>
            </a:r>
          </a:p>
        </p:txBody>
      </p:sp>
    </p:spTree>
    <p:extLst>
      <p:ext uri="{BB962C8B-B14F-4D97-AF65-F5344CB8AC3E}">
        <p14:creationId xmlns:p14="http://schemas.microsoft.com/office/powerpoint/2010/main" val="38686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323E-6 1.48148E-6 L 0.18625 -0.2409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2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323E-6 1.48148E-6 L 0.18547 -0.2405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3" y="-1203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0615E-7 -2.59259E-6 L -0.18573 -0.0180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Router</a:t>
            </a:r>
            <a:r>
              <a:rPr lang="en-US" dirty="0"/>
              <a:t> loads the appropriate content when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location changes</a:t>
            </a:r>
          </a:p>
          <a:p>
            <a:pPr lvl="1"/>
            <a:r>
              <a:rPr lang="en-US" dirty="0"/>
              <a:t>E.g. when the user manually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enters an address</a:t>
            </a:r>
          </a:p>
          <a:p>
            <a:r>
              <a:rPr lang="en-US" dirty="0"/>
              <a:t>Conversely, a change in content is reflected in the address bar</a:t>
            </a:r>
          </a:p>
          <a:p>
            <a:pPr lvl="1"/>
            <a:r>
              <a:rPr lang="en-US" dirty="0"/>
              <a:t>E.g. when the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clicks on a link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Load all scripts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once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Maintain state </a:t>
            </a:r>
            <a:r>
              <a:rPr lang="en-US" dirty="0"/>
              <a:t>across multiple pages</a:t>
            </a:r>
          </a:p>
          <a:p>
            <a:pPr lvl="1"/>
            <a:r>
              <a:rPr lang="en-US" dirty="0"/>
              <a:t>Browser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history</a:t>
            </a:r>
            <a:r>
              <a:rPr lang="en-US" dirty="0"/>
              <a:t> can be used</a:t>
            </a:r>
          </a:p>
          <a:p>
            <a:pPr lvl="1"/>
            <a:r>
              <a:rPr lang="en-US" dirty="0"/>
              <a:t>Build User Interfaces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quickly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Routers Work</a:t>
            </a:r>
          </a:p>
        </p:txBody>
      </p:sp>
    </p:spTree>
    <p:extLst>
      <p:ext uri="{BB962C8B-B14F-4D97-AF65-F5344CB8AC3E}">
        <p14:creationId xmlns:p14="http://schemas.microsoft.com/office/powerpoint/2010/main" val="1876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Writing a Simple Browser Router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7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351212" y="1981200"/>
            <a:ext cx="5486400" cy="21532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0" t="-5710" r="-9230" b="-5710"/>
          <a:stretch/>
        </p:blipFill>
        <p:spPr>
          <a:xfrm>
            <a:off x="3884612" y="2179295"/>
            <a:ext cx="4419600" cy="175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with Sammy.js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and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6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Sammy is a lightweight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 library</a:t>
            </a:r>
          </a:p>
          <a:p>
            <a:r>
              <a:rPr lang="en-US" dirty="0"/>
              <a:t>Modular design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adapters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Requires</a:t>
            </a:r>
            <a:r>
              <a:rPr lang="en-US" dirty="0"/>
              <a:t> with jQuery</a:t>
            </a:r>
          </a:p>
          <a:p>
            <a:r>
              <a:rPr lang="en-US" dirty="0"/>
              <a:t>Many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additional features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Sammy.js Overview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75612" y="4550502"/>
            <a:ext cx="3615845" cy="1419110"/>
            <a:chOff x="3351212" y="1981200"/>
            <a:chExt cx="5486400" cy="2153246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351212" y="1981200"/>
              <a:ext cx="5486400" cy="215324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30" t="-5710" r="-9230" b="-5710"/>
            <a:stretch/>
          </p:blipFill>
          <p:spPr>
            <a:xfrm>
              <a:off x="3884612" y="2179295"/>
              <a:ext cx="4419600" cy="17570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23840" y="4267200"/>
            <a:ext cx="7245155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('#main',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#/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index.html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087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5007</TotalTime>
  <Words>1241</Words>
  <Application>Microsoft Office PowerPoint</Application>
  <PresentationFormat>Custom</PresentationFormat>
  <Paragraphs>266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Routing and Patterns</vt:lpstr>
      <vt:lpstr>Table of Contents</vt:lpstr>
      <vt:lpstr>Have a Question?</vt:lpstr>
      <vt:lpstr>Routing Concepts</vt:lpstr>
      <vt:lpstr>What is Routing?</vt:lpstr>
      <vt:lpstr>How Routers Work</vt:lpstr>
      <vt:lpstr>Live Demo</vt:lpstr>
      <vt:lpstr>Routing with Sammy.js</vt:lpstr>
      <vt:lpstr>Sammy.js Overview</vt:lpstr>
      <vt:lpstr>Installation</vt:lpstr>
      <vt:lpstr>Hello Sammy</vt:lpstr>
      <vt:lpstr>Hello Sammy (2)</vt:lpstr>
      <vt:lpstr>Application Initialization</vt:lpstr>
      <vt:lpstr>Creating Routes</vt:lpstr>
      <vt:lpstr>Route Aliases</vt:lpstr>
      <vt:lpstr>URL Parameters</vt:lpstr>
      <vt:lpstr>Handling Forms</vt:lpstr>
      <vt:lpstr>Integrating Handlebars</vt:lpstr>
      <vt:lpstr>Using Handlebars</vt:lpstr>
      <vt:lpstr>Using Handlebars (2)</vt:lpstr>
      <vt:lpstr>Additional Features</vt:lpstr>
      <vt:lpstr>Programming Patterns</vt:lpstr>
      <vt:lpstr>What are Design Patterns</vt:lpstr>
      <vt:lpstr>Splitting Your Code</vt:lpstr>
      <vt:lpstr>Live Demo</vt:lpstr>
      <vt:lpstr>Practice: Routing</vt:lpstr>
      <vt:lpstr>Summary</vt:lpstr>
      <vt:lpstr>Routing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- Creating JSX Components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Kiril Kirilov</cp:lastModifiedBy>
  <cp:revision>256</cp:revision>
  <dcterms:created xsi:type="dcterms:W3CDTF">2014-01-02T17:00:34Z</dcterms:created>
  <dcterms:modified xsi:type="dcterms:W3CDTF">2018-03-31T16:41:43Z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